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59" r:id="rId7"/>
    <p:sldId id="260" r:id="rId8"/>
    <p:sldId id="261" r:id="rId9"/>
    <p:sldId id="263" r:id="rId10"/>
    <p:sldId id="262" r:id="rId11"/>
    <p:sldId id="265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913"/>
    <a:srgbClr val="F7CAC8"/>
    <a:srgbClr val="EFF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EAFA0-A846-2B7E-3C69-821B3FE2C89F}" v="49" dt="2023-06-12T15:19:11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3C08E-7EBC-42CC-9435-AAB68EA0946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1D978-8B41-4245-A631-7E7AA5E60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5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D7784-D17B-4FCC-ABFF-115DA6C3B0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7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65AD-094B-EBD3-753C-0603EBC70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599F2-14CB-421F-13AC-EA0EC70F6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1B8EE-47EC-64AF-C091-21A26FE1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3F1-566A-4208-A99B-E0F169CC39EF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88A4-6714-BE62-EDF1-BD9D889E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062-DB0D-A321-5125-8AC1A0A0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3B28-0A7C-477D-9578-4660A84EF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2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7125D-EEFB-7458-3615-0DA80205D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FEB9F-7727-83CE-56E7-1F4965062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2A8A0-DA71-20A9-E6D2-69AC4A11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3F1-566A-4208-A99B-E0F169CC39EF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9370D-AA6E-81ED-08E6-790E4E38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2DF24-0E9F-4F48-AB09-9E4B4D67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3B28-0A7C-477D-9578-4660A84EF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7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D5FE0-B527-5A81-C112-F5E4E482E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B172E-D8C6-34A9-03F5-EE5A5251F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B2FF8-E9D4-B3E1-E9FB-8C908A8E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3F1-566A-4208-A99B-E0F169CC39EF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2B776-AB54-FC9A-5E5B-654FA8D4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1005B-35B9-F7C0-233E-E58FA4C5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3B28-0A7C-477D-9578-4660A84EF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0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9F174-2841-4A7B-B06E-B0C56314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1B74-AC0F-486A-8489-77DAE39D37EB}" type="datetime5">
              <a:rPr lang="en-GB" smtClean="0"/>
              <a:t>13-Jun-23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69AA5-F351-4B28-AFA0-7A2AAAD7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Presentation Title -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E7256-7C5B-483C-A41E-05E01742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625E-5818-4D3E-A61E-4716434985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10A41C-196A-4D56-9138-1906FB5F3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5067" y="1598836"/>
            <a:ext cx="7601868" cy="168363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C522E8E-3263-4AA8-875A-A40863A43C3B}"/>
              </a:ext>
            </a:extLst>
          </p:cNvPr>
          <p:cNvSpPr txBox="1">
            <a:spLocks/>
          </p:cNvSpPr>
          <p:nvPr userDrawn="1"/>
        </p:nvSpPr>
        <p:spPr>
          <a:xfrm>
            <a:off x="4961581" y="4361506"/>
            <a:ext cx="2268840" cy="474813"/>
          </a:xfrm>
          <a:prstGeom prst="rect">
            <a:avLst/>
          </a:prstGeom>
          <a:noFill/>
        </p:spPr>
        <p:txBody>
          <a:bodyPr vert="horz" lIns="45720" tIns="22860" rIns="45720" bIns="2286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spcAft>
                <a:spcPts val="50"/>
              </a:spcAft>
            </a:pPr>
            <a:r>
              <a:rPr lang="en-GB" sz="1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actionforchildren.org.uk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F117B8-2269-46A5-81CC-4BEE018A53D2}"/>
              </a:ext>
            </a:extLst>
          </p:cNvPr>
          <p:cNvGrpSpPr/>
          <p:nvPr userDrawn="1"/>
        </p:nvGrpSpPr>
        <p:grpSpPr>
          <a:xfrm>
            <a:off x="2723194" y="4787994"/>
            <a:ext cx="6745613" cy="471172"/>
            <a:chOff x="10186416" y="12475063"/>
            <a:chExt cx="13488592" cy="942343"/>
          </a:xfrm>
          <a:solidFill>
            <a:schemeClr val="bg2"/>
          </a:solidFill>
        </p:grpSpPr>
        <p:sp>
          <p:nvSpPr>
            <p:cNvPr id="20" name="Rounded Rectangle 18">
              <a:extLst>
                <a:ext uri="{FF2B5EF4-FFF2-40B4-BE49-F238E27FC236}">
                  <a16:creationId xmlns:a16="http://schemas.microsoft.com/office/drawing/2014/main" id="{52E221EC-88AB-41D3-8AB2-6C903FE20200}"/>
                </a:ext>
              </a:extLst>
            </p:cNvPr>
            <p:cNvSpPr/>
            <p:nvPr userDrawn="1"/>
          </p:nvSpPr>
          <p:spPr>
            <a:xfrm>
              <a:off x="10186416" y="12475063"/>
              <a:ext cx="13488592" cy="942343"/>
            </a:xfrm>
            <a:prstGeom prst="roundRect">
              <a:avLst>
                <a:gd name="adj" fmla="val 124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87F0AA-E7BC-437C-BD92-77BCB1051E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1" t="-9197" r="1" b="65599"/>
            <a:stretch/>
          </p:blipFill>
          <p:spPr>
            <a:xfrm>
              <a:off x="10654357" y="12476447"/>
              <a:ext cx="602409" cy="912561"/>
            </a:xfrm>
            <a:prstGeom prst="rect">
              <a:avLst/>
            </a:prstGeom>
            <a:grpFill/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B8CCB7B-3BA5-4EA7-ABF4-39B8741026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33972" b="33430"/>
            <a:stretch/>
          </p:blipFill>
          <p:spPr>
            <a:xfrm>
              <a:off x="14995356" y="12571712"/>
              <a:ext cx="602411" cy="682327"/>
            </a:xfrm>
            <a:prstGeom prst="rect">
              <a:avLst/>
            </a:prstGeom>
            <a:grpFill/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018FCDA-8461-4213-932A-53E00A344E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67181" b="-3376"/>
            <a:stretch/>
          </p:blipFill>
          <p:spPr>
            <a:xfrm>
              <a:off x="18985886" y="12528113"/>
              <a:ext cx="602411" cy="757609"/>
            </a:xfrm>
            <a:prstGeom prst="rect">
              <a:avLst/>
            </a:prstGeom>
            <a:grpFill/>
          </p:spPr>
        </p:pic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E8BF5F3D-A8F0-4EBF-988A-2C01E28DAE01}"/>
                </a:ext>
              </a:extLst>
            </p:cNvPr>
            <p:cNvSpPr txBox="1"/>
            <p:nvPr userDrawn="1"/>
          </p:nvSpPr>
          <p:spPr>
            <a:xfrm>
              <a:off x="11377401" y="12670969"/>
              <a:ext cx="3358674" cy="646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>
                  <a:solidFill>
                    <a:schemeClr val="tx1"/>
                  </a:solidFill>
                </a:rPr>
                <a:t>/</a:t>
              </a:r>
              <a:r>
                <a:rPr lang="en-US" sz="1500" err="1">
                  <a:solidFill>
                    <a:schemeClr val="tx1"/>
                  </a:solidFill>
                </a:rPr>
                <a:t>actionforchildren</a:t>
              </a:r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25" name="TextBox 21">
              <a:extLst>
                <a:ext uri="{FF2B5EF4-FFF2-40B4-BE49-F238E27FC236}">
                  <a16:creationId xmlns:a16="http://schemas.microsoft.com/office/drawing/2014/main" id="{66BBFDD8-5554-4F6B-97A7-4715CFA93752}"/>
                </a:ext>
              </a:extLst>
            </p:cNvPr>
            <p:cNvSpPr txBox="1"/>
            <p:nvPr userDrawn="1"/>
          </p:nvSpPr>
          <p:spPr>
            <a:xfrm>
              <a:off x="15613982" y="12670969"/>
              <a:ext cx="3112620" cy="646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>
                  <a:solidFill>
                    <a:schemeClr val="tx1"/>
                  </a:solidFill>
                </a:rPr>
                <a:t>@</a:t>
              </a:r>
              <a:r>
                <a:rPr lang="en-US" sz="1500" err="1">
                  <a:solidFill>
                    <a:schemeClr val="tx1"/>
                  </a:solidFill>
                </a:rPr>
                <a:t>actnforchildren</a:t>
              </a:r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26" name="TextBox 22">
              <a:extLst>
                <a:ext uri="{FF2B5EF4-FFF2-40B4-BE49-F238E27FC236}">
                  <a16:creationId xmlns:a16="http://schemas.microsoft.com/office/drawing/2014/main" id="{482B20C4-9F91-49BB-839A-7EC27F9B93ED}"/>
                </a:ext>
              </a:extLst>
            </p:cNvPr>
            <p:cNvSpPr txBox="1"/>
            <p:nvPr userDrawn="1"/>
          </p:nvSpPr>
          <p:spPr>
            <a:xfrm>
              <a:off x="19528702" y="12670969"/>
              <a:ext cx="3905311" cy="646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>
                  <a:solidFill>
                    <a:schemeClr val="tx1"/>
                  </a:solidFill>
                </a:rPr>
                <a:t>@</a:t>
              </a:r>
              <a:r>
                <a:rPr lang="en-US" sz="1500" err="1">
                  <a:solidFill>
                    <a:schemeClr val="tx1"/>
                  </a:solidFill>
                </a:rPr>
                <a:t>actionforchildrenuk</a:t>
              </a:r>
              <a:endParaRPr lang="en-US" sz="90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8566138-FFBE-4139-A6EC-98D1F2030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3097" y="3996091"/>
            <a:ext cx="1185808" cy="2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1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554B8-B600-F26F-A6AE-DC5E3177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AE8A8-9511-73FE-15EE-5C01F3084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F23B3-4B9D-8135-3673-EBB142FB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3F1-566A-4208-A99B-E0F169CC39EF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BC75D-1005-1E59-160B-1A70A8EF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83C4D-AD03-DAA0-9AF9-D7BA8547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3B28-0A7C-477D-9578-4660A84EF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2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8D7F-66AD-0F6C-77EB-6CC89EB8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9ECC4-C2B0-20CA-B78C-F2E5D7EAC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51B5-CB57-4DD1-8518-6E13B8B7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3F1-566A-4208-A99B-E0F169CC39EF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586DE-DB2F-6C71-CA64-25040B31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28638-9632-B79D-4529-EEE72423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3B28-0A7C-477D-9578-4660A84EF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1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A647B-0A0F-953F-0A3B-7D4208A3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854CA-6DAC-DF86-F18C-ABBEE2908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D05A5-F09D-092A-5E99-77CA977D8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51F8E-A533-60B1-08A0-0C1B7B99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3F1-566A-4208-A99B-E0F169CC39EF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9DB85-A22F-619F-74F9-E140A66D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90853-E4F6-AD99-1967-850C2D5F0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3B28-0A7C-477D-9578-4660A84EF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8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DCA4-7E26-D246-B6FD-D47537B7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B3D4F-5BF5-C14F-F3D6-0C4787EF2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F3FFC-C0AE-2CDB-5072-4E49BC5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79D19-2587-7682-B9E1-19E4B58DE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1C742-464A-E0BB-6DBC-7B6CE8E30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ACEEBA-8140-129C-3D0D-CD704422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3F1-566A-4208-A99B-E0F169CC39EF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65EF5-C3C0-5C24-6088-F7942EF6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6B776B-0966-5E1A-40A6-E6A3E390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3B28-0A7C-477D-9578-4660A84EF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AB0F-70FE-3B84-1B79-4D3CCDF2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48C53-0DB8-A431-AE32-07AF18D0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3F1-566A-4208-A99B-E0F169CC39EF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C7761-65E3-71B6-1ED6-F7DB403A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8FAEC-ED7F-25A1-9680-80F24B47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3B28-0A7C-477D-9578-4660A84EF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FE408-4EA3-48A3-6F4A-C241B5BF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3F1-566A-4208-A99B-E0F169CC39EF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67678-015D-60B7-077C-DD5EAEEC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71884-EFA0-20C5-E97A-95711BBC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3B28-0A7C-477D-9578-4660A84EF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99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48B2-C5C9-4571-7BAD-2DD7BD4D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6BE1-34F8-207D-365F-D7374554B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DE61E-43C4-1A5E-0DA9-C39258D7B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429BD-D4F2-8E88-55EB-4925C691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3F1-566A-4208-A99B-E0F169CC39EF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2D2EF-804C-9EF4-42FD-1016532C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04036-B910-9F48-E9A5-CC1652EC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3B28-0A7C-477D-9578-4660A84EF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00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782D-24FE-AF6B-B664-1872CAC03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B092D-ED08-673D-3DA2-A39501D68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6DF92-D208-6060-739C-5263BEE0A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0A661-EC00-82AF-1F69-8AE6A9ED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3F1-566A-4208-A99B-E0F169CC39EF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3D45F-D6C7-4EEF-92E8-2CCE1AF6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6355B-9287-B671-171C-EC797B92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3B28-0A7C-477D-9578-4660A84EF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0EE9-C3FF-0473-339D-7829C1B3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1B951-F48E-7D2B-1AFF-C94D6AD71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FEBD2-7230-5D96-6683-CCD2EB3FB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03F1-566A-4208-A99B-E0F169CC39EF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3FAA1-A290-1553-13B7-4B701BA90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3A0DC-4EC6-B02F-1878-B9F99CC5B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73B28-0A7C-477D-9578-4660A84EFE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06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actionforchildren.uk/faithFR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hyperlink" Target="actionforchildren.uk/faith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7DEA72-D45A-852F-CCA0-0BACA3BC8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586" b="15555"/>
          <a:stretch/>
        </p:blipFill>
        <p:spPr>
          <a:xfrm>
            <a:off x="2437125" y="4654966"/>
            <a:ext cx="7505263" cy="1508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D7FD7-B5AA-C7DE-E1F2-D9CC31EF0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2"/>
          <a:stretch/>
        </p:blipFill>
        <p:spPr>
          <a:xfrm>
            <a:off x="9149845" y="3497928"/>
            <a:ext cx="2953934" cy="2800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AA0899-BDB9-FBF6-F5F0-0FE8420CC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39" y="2203034"/>
            <a:ext cx="2751814" cy="2778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22ECFE-342B-DD1A-BAE9-664C020DF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13" b="88860" l="3700" r="96829">
                        <a14:foregroundMark x1="11628" y1="13731" x2="4651" y2="20984"/>
                        <a14:foregroundMark x1="4651" y1="20984" x2="14799" y2="34197"/>
                        <a14:foregroundMark x1="14799" y1="34197" x2="9831" y2="46632"/>
                        <a14:foregroundMark x1="9831" y1="46632" x2="17970" y2="57772"/>
                        <a14:foregroundMark x1="17970" y1="57772" x2="31290" y2="63212"/>
                        <a14:foregroundMark x1="31290" y1="63212" x2="54968" y2="82124"/>
                        <a14:foregroundMark x1="54968" y1="82124" x2="70825" y2="82902"/>
                        <a14:foregroundMark x1="70825" y1="82902" x2="89218" y2="78756"/>
                        <a14:foregroundMark x1="89218" y1="78756" x2="95455" y2="70984"/>
                        <a14:foregroundMark x1="95455" y1="70984" x2="97463" y2="56736"/>
                        <a14:foregroundMark x1="97463" y1="56736" x2="90592" y2="40155"/>
                        <a14:foregroundMark x1="90592" y1="40155" x2="79915" y2="36528"/>
                        <a14:foregroundMark x1="79915" y1="36528" x2="75793" y2="28497"/>
                        <a14:foregroundMark x1="75793" y1="28497" x2="68182" y2="28238"/>
                        <a14:foregroundMark x1="68182" y1="28238" x2="48943" y2="9845"/>
                        <a14:foregroundMark x1="48943" y1="9845" x2="9091" y2="6995"/>
                        <a14:foregroundMark x1="9091" y1="6995" x2="3277" y2="23316"/>
                        <a14:foregroundMark x1="3277" y1="23316" x2="6871" y2="41192"/>
                        <a14:foregroundMark x1="6871" y1="41192" x2="9831" y2="44301"/>
                        <a14:foregroundMark x1="91966" y1="42228" x2="97252" y2="47150"/>
                        <a14:foregroundMark x1="97252" y1="47150" x2="96829" y2="60622"/>
                        <a14:foregroundMark x1="96829" y1="60622" x2="91755" y2="73057"/>
                        <a14:foregroundMark x1="7717" y1="9585" x2="4334" y2="22021"/>
                        <a14:foregroundMark x1="4334" y1="22021" x2="4334" y2="22021"/>
                        <a14:foregroundMark x1="15433" y1="36269" x2="51903" y2="36269"/>
                        <a14:foregroundMark x1="51903" y1="36269" x2="52431" y2="35233"/>
                        <a14:foregroundMark x1="23679" y1="46114" x2="26216" y2="48705"/>
                        <a14:foregroundMark x1="52431" y1="73575" x2="52431" y2="73575"/>
                        <a14:foregroundMark x1="67759" y1="73575" x2="67759" y2="73575"/>
                        <a14:foregroundMark x1="78753" y1="70207" x2="78753" y2="70207"/>
                        <a14:foregroundMark x1="8034" y1="44560" x2="15433" y2="58808"/>
                        <a14:foregroundMark x1="15433" y1="58808" x2="18710" y2="58549"/>
                        <a14:foregroundMark x1="56871" y1="82124" x2="63002" y2="83938"/>
                        <a14:foregroundMark x1="63002" y1="83938" x2="63636" y2="82642"/>
                        <a14:foregroundMark x1="7505" y1="9845" x2="3700" y2="19430"/>
                        <a14:foregroundMark x1="3700" y1="19430" x2="3700" y2="20207"/>
                        <a14:foregroundMark x1="37632" y1="7772" x2="41860" y2="7513"/>
                      </a14:backgroundRemoval>
                    </a14:imgEffect>
                  </a14:imgLayer>
                </a14:imgProps>
              </a:ext>
            </a:extLst>
          </a:blip>
          <a:srcRect r="3469"/>
          <a:stretch/>
        </p:blipFill>
        <p:spPr>
          <a:xfrm>
            <a:off x="1590046" y="1085706"/>
            <a:ext cx="8699263" cy="3677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BC66DD-DD4B-2C76-EF96-0F84A336B8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4005" y="391324"/>
            <a:ext cx="2325614" cy="20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9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31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0412-0718-129F-EC55-C9D9A475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8" y="392791"/>
            <a:ext cx="10515600" cy="1325563"/>
          </a:xfrm>
        </p:spPr>
        <p:txBody>
          <a:bodyPr/>
          <a:lstStyle/>
          <a:p>
            <a:r>
              <a:rPr lang="en-US" b="1">
                <a:latin typeface="+mn-lt"/>
              </a:rPr>
              <a:t>Action for Children Sunday 2023</a:t>
            </a:r>
            <a:endParaRPr lang="en-GB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7B36-9208-510A-1B3A-024AA8BE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91" y="1593610"/>
            <a:ext cx="8656782" cy="43524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At Action for Children we see every day the transformative difference that a nurturing, supportive and loving environment makes. 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This year, Action for Children Sunday focuses on this connectedness we have as humans and God’s commandment to love one another as we are loved by God. 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Thank you for your prayers and for your continued commitment to help Action for Children enable thousands of children and young people to have safe and happy childhoods.</a:t>
            </a:r>
            <a:endParaRPr lang="en-GB">
              <a:cs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C869DA-FA84-B843-A804-BCAF0C58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108" y="394071"/>
            <a:ext cx="2456872" cy="23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4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A423D8-42BE-9FFB-3CCA-30FBF4C9A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6" y="428347"/>
            <a:ext cx="5631414" cy="1303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5D91C0-0EC4-F760-A5DF-B9D94D673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45" y="1737237"/>
            <a:ext cx="9242218" cy="11597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7C2AAC-BCC8-3C2F-5992-B43620833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970" y="0"/>
            <a:ext cx="2547030" cy="204123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93BACE3-B1EE-D337-DA1B-8364D5082A98}"/>
              </a:ext>
            </a:extLst>
          </p:cNvPr>
          <p:cNvGrpSpPr/>
          <p:nvPr/>
        </p:nvGrpSpPr>
        <p:grpSpPr>
          <a:xfrm>
            <a:off x="2701636" y="3050789"/>
            <a:ext cx="6788727" cy="2537214"/>
            <a:chOff x="1962727" y="3484898"/>
            <a:chExt cx="6788727" cy="253721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7C52988-0F35-DD93-1920-780103C12745}"/>
                </a:ext>
              </a:extLst>
            </p:cNvPr>
            <p:cNvSpPr/>
            <p:nvPr/>
          </p:nvSpPr>
          <p:spPr>
            <a:xfrm>
              <a:off x="1962727" y="3484898"/>
              <a:ext cx="6788727" cy="2537214"/>
            </a:xfrm>
            <a:prstGeom prst="roundRect">
              <a:avLst/>
            </a:prstGeom>
            <a:solidFill>
              <a:srgbClr val="FDB913"/>
            </a:solidFill>
            <a:ln>
              <a:solidFill>
                <a:srgbClr val="FDB9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7B1B2B-AF5C-6077-7EBC-E001837F5927}"/>
                </a:ext>
              </a:extLst>
            </p:cNvPr>
            <p:cNvSpPr txBox="1"/>
            <p:nvPr/>
          </p:nvSpPr>
          <p:spPr>
            <a:xfrm>
              <a:off x="2381291" y="3783187"/>
              <a:ext cx="5951600" cy="2062103"/>
            </a:xfrm>
            <a:prstGeom prst="rect">
              <a:avLst/>
            </a:prstGeom>
            <a:solidFill>
              <a:srgbClr val="FDB913"/>
            </a:solidFill>
            <a:ln>
              <a:solidFill>
                <a:srgbClr val="FDB913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</a:rPr>
                <a:t>Terri received help from </a:t>
              </a:r>
              <a:endParaRPr lang="en-GB" sz="3200">
                <a:solidFill>
                  <a:schemeClr val="tx1"/>
                </a:solidFill>
              </a:endParaRPr>
            </a:p>
            <a:p>
              <a:r>
                <a:rPr lang="en-US" sz="3200">
                  <a:solidFill>
                    <a:schemeClr val="tx1"/>
                  </a:solidFill>
                </a:rPr>
                <a:t>Action for Children’s parenting support </a:t>
              </a:r>
              <a:r>
                <a:rPr lang="en-US" sz="3200" err="1">
                  <a:solidFill>
                    <a:schemeClr val="tx1"/>
                  </a:solidFill>
                </a:rPr>
                <a:t>programme</a:t>
              </a:r>
              <a:r>
                <a:rPr lang="en-US" sz="3200">
                  <a:solidFill>
                    <a:schemeClr val="tx1"/>
                  </a:solidFill>
                </a:rPr>
                <a:t>, Baby Steps, when it was needed most.</a:t>
              </a:r>
              <a:endParaRPr lang="en-GB" sz="3200">
                <a:solidFill>
                  <a:schemeClr val="tx1"/>
                </a:solidFill>
                <a:cs typeface="Calibri"/>
              </a:endParaRPr>
            </a:p>
          </p:txBody>
        </p:sp>
      </p:grpSp>
      <p:pic>
        <p:nvPicPr>
          <p:cNvPr id="17" name="Picture 16">
            <a:hlinkClick r:id="rId5"/>
            <a:extLst>
              <a:ext uri="{FF2B5EF4-FFF2-40B4-BE49-F238E27FC236}">
                <a16:creationId xmlns:a16="http://schemas.microsoft.com/office/drawing/2014/main" id="{50687FED-177F-6D27-730D-87D46F082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573" y="5886292"/>
            <a:ext cx="7906853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1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F2A3DD-587E-9AD7-C189-DA04E933B395}"/>
              </a:ext>
            </a:extLst>
          </p:cNvPr>
          <p:cNvSpPr/>
          <p:nvPr/>
        </p:nvSpPr>
        <p:spPr>
          <a:xfrm>
            <a:off x="3416247" y="581891"/>
            <a:ext cx="5228989" cy="57173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A4767-6053-5AD3-8B2E-11F47B07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260" y="1071233"/>
            <a:ext cx="4515480" cy="4715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2BB13-5EB8-77C8-D5C9-A9DE2DBF4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7" y="948470"/>
            <a:ext cx="2751814" cy="2778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A6AAE4-3ED4-E3D2-ED8F-14D2DAAAA6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22"/>
          <a:stretch/>
        </p:blipFill>
        <p:spPr>
          <a:xfrm>
            <a:off x="9067249" y="2731310"/>
            <a:ext cx="2953934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4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DC6DC04-6B1C-7063-B1BF-1449E630B031}"/>
              </a:ext>
            </a:extLst>
          </p:cNvPr>
          <p:cNvGrpSpPr/>
          <p:nvPr/>
        </p:nvGrpSpPr>
        <p:grpSpPr>
          <a:xfrm>
            <a:off x="6096000" y="1089889"/>
            <a:ext cx="5394036" cy="4525819"/>
            <a:chOff x="628074" y="1182254"/>
            <a:chExt cx="5394036" cy="452581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EBE6A67-16E6-C177-1640-BDF76CCA077D}"/>
                </a:ext>
              </a:extLst>
            </p:cNvPr>
            <p:cNvSpPr/>
            <p:nvPr/>
          </p:nvSpPr>
          <p:spPr>
            <a:xfrm>
              <a:off x="628074" y="1182254"/>
              <a:ext cx="5394036" cy="4525819"/>
            </a:xfrm>
            <a:prstGeom prst="roundRect">
              <a:avLst/>
            </a:prstGeom>
            <a:solidFill>
              <a:srgbClr val="F7CAC8"/>
            </a:solidFill>
            <a:ln>
              <a:solidFill>
                <a:srgbClr val="F7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F82FC9-CE76-92B3-C2EC-B8B6594C9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219" y="1376076"/>
              <a:ext cx="4791744" cy="410584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808F8E9-8510-85DE-5F12-5ADBA91A2B38}"/>
              </a:ext>
            </a:extLst>
          </p:cNvPr>
          <p:cNvSpPr txBox="1"/>
          <p:nvPr/>
        </p:nvSpPr>
        <p:spPr>
          <a:xfrm>
            <a:off x="585544" y="1231749"/>
            <a:ext cx="509288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/>
              <a:t>Share the Word:</a:t>
            </a:r>
            <a:endParaRPr lang="en-GB" sz="4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1932B-F48D-18D1-AF73-8003A0159B3C}"/>
              </a:ext>
            </a:extLst>
          </p:cNvPr>
          <p:cNvSpPr txBox="1"/>
          <p:nvPr/>
        </p:nvSpPr>
        <p:spPr>
          <a:xfrm>
            <a:off x="585544" y="1970624"/>
            <a:ext cx="52093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Our first reading...</a:t>
            </a:r>
            <a:endParaRPr lang="en-GB" sz="36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A765D5-015D-2ABF-0595-ECCB97745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44" y="3315372"/>
            <a:ext cx="4768332" cy="26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9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657627-B624-CBF9-B03F-0954D57C6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79" y="241499"/>
            <a:ext cx="5737403" cy="1513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F453E1-6CD1-6C68-3BCB-52FC890FB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82" y="1917743"/>
            <a:ext cx="4077269" cy="4467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C7C98F-F81B-F4D3-D98B-873C83549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985" y="875145"/>
            <a:ext cx="4801736" cy="55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9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D02EB1-1408-74B0-4A0D-98CB36EFDCB7}"/>
              </a:ext>
            </a:extLst>
          </p:cNvPr>
          <p:cNvGrpSpPr/>
          <p:nvPr/>
        </p:nvGrpSpPr>
        <p:grpSpPr>
          <a:xfrm>
            <a:off x="6396283" y="2695488"/>
            <a:ext cx="5273964" cy="2521527"/>
            <a:chOff x="6132944" y="2410691"/>
            <a:chExt cx="5273964" cy="252152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C373C4C-B1BD-0458-4A94-C48DB05C66E6}"/>
                </a:ext>
              </a:extLst>
            </p:cNvPr>
            <p:cNvSpPr/>
            <p:nvPr/>
          </p:nvSpPr>
          <p:spPr>
            <a:xfrm>
              <a:off x="6132944" y="2410691"/>
              <a:ext cx="5273964" cy="2521527"/>
            </a:xfrm>
            <a:prstGeom prst="roundRect">
              <a:avLst/>
            </a:prstGeom>
            <a:solidFill>
              <a:srgbClr val="F7CAC8"/>
            </a:solidFill>
            <a:ln>
              <a:solidFill>
                <a:srgbClr val="F7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BD5714-B869-0938-A72C-B106C8F5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0984" y="2559619"/>
              <a:ext cx="4991797" cy="220058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659AD82-7180-C884-33AD-76592A846794}"/>
              </a:ext>
            </a:extLst>
          </p:cNvPr>
          <p:cNvSpPr txBox="1"/>
          <p:nvPr/>
        </p:nvSpPr>
        <p:spPr>
          <a:xfrm>
            <a:off x="450655" y="899205"/>
            <a:ext cx="509288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/>
              <a:t>Share the Word:</a:t>
            </a:r>
            <a:endParaRPr lang="en-GB" sz="40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9455D-2B57-BD5C-6016-7EF7F766E252}"/>
              </a:ext>
            </a:extLst>
          </p:cNvPr>
          <p:cNvSpPr txBox="1"/>
          <p:nvPr/>
        </p:nvSpPr>
        <p:spPr>
          <a:xfrm>
            <a:off x="464774" y="1509827"/>
            <a:ext cx="579678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Our second reading...</a:t>
            </a:r>
            <a:endParaRPr lang="en-US" sz="3600"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3C4B57-5BA0-03F4-0074-CBA72CBE1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53" y="3470280"/>
            <a:ext cx="2067213" cy="19338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368DA0-93F6-D7E3-9438-1672F76D1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335" y="2865584"/>
            <a:ext cx="1390844" cy="12288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E10B67-14D3-65A9-9A67-4450DAEA0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257" y="3492720"/>
            <a:ext cx="1838582" cy="17433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06D403-5ACE-E903-98EB-23B310B8E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781058">
            <a:off x="9439603" y="694763"/>
            <a:ext cx="2362530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7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06DE8-98A7-9D04-5EE9-2551F6D04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8"/>
          <a:stretch/>
        </p:blipFill>
        <p:spPr>
          <a:xfrm>
            <a:off x="1108224" y="432001"/>
            <a:ext cx="3686254" cy="6314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AC3801-A90E-C22C-5539-77569EF07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8870"/>
            <a:ext cx="5106848" cy="578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7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A50F4-FFA0-CA8C-81F8-A5B9E8B4A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33" y="567961"/>
            <a:ext cx="4153480" cy="1066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2E6C3-2A0E-3307-3E69-E3F698B74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496" y="1940986"/>
            <a:ext cx="6925831" cy="31422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D93004F-9BFD-ED03-306F-7DB79F35AE27}"/>
              </a:ext>
            </a:extLst>
          </p:cNvPr>
          <p:cNvGrpSpPr/>
          <p:nvPr/>
        </p:nvGrpSpPr>
        <p:grpSpPr>
          <a:xfrm>
            <a:off x="734291" y="2022764"/>
            <a:ext cx="3851564" cy="4267275"/>
            <a:chOff x="734291" y="2022764"/>
            <a:chExt cx="3851564" cy="42672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4C61FF9-EA4F-0306-45B0-7494A8503DC0}"/>
                </a:ext>
              </a:extLst>
            </p:cNvPr>
            <p:cNvSpPr/>
            <p:nvPr/>
          </p:nvSpPr>
          <p:spPr>
            <a:xfrm>
              <a:off x="734291" y="2022764"/>
              <a:ext cx="3851564" cy="4267275"/>
            </a:xfrm>
            <a:prstGeom prst="roundRect">
              <a:avLst/>
            </a:prstGeom>
            <a:solidFill>
              <a:srgbClr val="F7CAC8"/>
            </a:solidFill>
            <a:ln>
              <a:solidFill>
                <a:srgbClr val="F7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79FFF4-1E16-9CA4-13FF-F1307BAFEB4E}"/>
                </a:ext>
              </a:extLst>
            </p:cNvPr>
            <p:cNvSpPr txBox="1"/>
            <p:nvPr/>
          </p:nvSpPr>
          <p:spPr>
            <a:xfrm>
              <a:off x="1126836" y="2225964"/>
              <a:ext cx="302029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“We want to give the children the best childhood possible because they’ve obviously faced so much trauma that this is their opportunity to grow”</a:t>
              </a:r>
            </a:p>
            <a:p>
              <a:r>
                <a:rPr lang="en-US" sz="2400" b="1"/>
                <a:t>Caroline Morris, Tan Y Bryn Manager</a:t>
              </a:r>
              <a:endParaRPr lang="en-GB" sz="2400" b="1"/>
            </a:p>
          </p:txBody>
        </p:sp>
      </p:grpSp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CCFCBA26-DC78-2FC9-B724-57DD1BC42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256" y="5675517"/>
            <a:ext cx="6687128" cy="593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E4C7BC-898B-8759-C2FF-D09847294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970" y="0"/>
            <a:ext cx="2547030" cy="20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84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D2DF04555F77449CF1A605AB9ECC70" ma:contentTypeVersion="16" ma:contentTypeDescription="Create a new document." ma:contentTypeScope="" ma:versionID="43a348671081aa5e4efae0be1ee37cf8">
  <xsd:schema xmlns:xsd="http://www.w3.org/2001/XMLSchema" xmlns:xs="http://www.w3.org/2001/XMLSchema" xmlns:p="http://schemas.microsoft.com/office/2006/metadata/properties" xmlns:ns2="33e867f2-069a-47bb-aa79-0f6684ae92fa" xmlns:ns3="357d2647-b3a5-443a-9593-0d325d7e369f" xmlns:ns4="da12ce7f-923a-4bed-ad1e-c6405f0157d6" targetNamespace="http://schemas.microsoft.com/office/2006/metadata/properties" ma:root="true" ma:fieldsID="8ba7c92a955b6f8ccf3ae404b1fb6435" ns2:_="" ns3:_="" ns4:_="">
    <xsd:import namespace="33e867f2-069a-47bb-aa79-0f6684ae92fa"/>
    <xsd:import namespace="357d2647-b3a5-443a-9593-0d325d7e369f"/>
    <xsd:import namespace="da12ce7f-923a-4bed-ad1e-c6405f015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867f2-069a-47bb-aa79-0f6684ae92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123003d-a8cc-49a5-ae1f-72ce8bda9e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d2647-b3a5-443a-9593-0d325d7e36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12ce7f-923a-4bed-ad1e-c6405f0157d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0d3c620-24a7-4444-ab57-5695be70012a}" ma:internalName="TaxCatchAll" ma:showField="CatchAllData" ma:web="da12ce7f-923a-4bed-ad1e-c6405f0157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12ce7f-923a-4bed-ad1e-c6405f0157d6" xsi:nil="true"/>
    <lcf76f155ced4ddcb4097134ff3c332f xmlns="33e867f2-069a-47bb-aa79-0f6684ae92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319578-E77E-4740-A155-7AA93A4881CE}">
  <ds:schemaRefs>
    <ds:schemaRef ds:uri="33e867f2-069a-47bb-aa79-0f6684ae92fa"/>
    <ds:schemaRef ds:uri="357d2647-b3a5-443a-9593-0d325d7e369f"/>
    <ds:schemaRef ds:uri="da12ce7f-923a-4bed-ad1e-c6405f0157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FA93B3-9DD5-4A4A-A41E-AB564A55C9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5DA4E7-E9F5-4BA4-A094-0BD165D006F7}">
  <ds:schemaRefs>
    <ds:schemaRef ds:uri="33e867f2-069a-47bb-aa79-0f6684ae92fa"/>
    <ds:schemaRef ds:uri="357d2647-b3a5-443a-9593-0d325d7e369f"/>
    <ds:schemaRef ds:uri="da12ce7f-923a-4bed-ad1e-c6405f0157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Widescreen</PresentationFormat>
  <Paragraphs>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Action for Children Sunday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Benbow</dc:creator>
  <cp:lastModifiedBy>Nasria Begum</cp:lastModifiedBy>
  <cp:revision>1</cp:revision>
  <dcterms:created xsi:type="dcterms:W3CDTF">2023-06-12T11:02:22Z</dcterms:created>
  <dcterms:modified xsi:type="dcterms:W3CDTF">2023-06-13T14:42:47Z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0x01010038D2DF04555F77449CF1A605AB9ECC70</vt:lpwstr>
  </property>
  <property fmtid="{D5CDD505-2E9C-101B-9397-08002B2CF9AE}" pid="3" name="MediaServiceImageTags">
    <vt:lpwstr/>
  </property>
</Properties>
</file>